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56" r:id="rId3"/>
    <p:sldId id="257" r:id="rId4"/>
    <p:sldId id="258" r:id="rId5"/>
    <p:sldId id="271" r:id="rId6"/>
    <p:sldId id="272" r:id="rId7"/>
    <p:sldId id="273" r:id="rId8"/>
    <p:sldId id="260" r:id="rId9"/>
    <p:sldId id="264" r:id="rId10"/>
    <p:sldId id="263" r:id="rId11"/>
    <p:sldId id="262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6" autoAdjust="0"/>
    <p:restoredTop sz="94310" autoAdjust="0"/>
  </p:normalViewPr>
  <p:slideViewPr>
    <p:cSldViewPr snapToGrid="0">
      <p:cViewPr>
        <p:scale>
          <a:sx n="100" d="100"/>
          <a:sy n="100" d="100"/>
        </p:scale>
        <p:origin x="852" y="18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8B008-13AC-4E7B-966A-2AAA667D338D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753F0-289F-4EE3-8DA7-C7515AEE05E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4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796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945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133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185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2742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79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054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28B06-513F-979D-80A3-74B8DC961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0305FBD-3E85-EA98-AE24-A131E4967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81833B-5F50-07DB-39DC-D10CD72C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91DB04-E15A-24BA-0C8A-84D2F0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62B901-DA3E-C4D5-7C03-8706D5A5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66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BFB984-031D-FF92-F0AF-A74EAE6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3C26787-E6E0-DDE4-A7F0-5A71026D7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CCD99A-7DB7-C165-D219-776D2094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CCCFD8-1643-CADB-E511-9DAB5611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7B2D41-4D33-15A4-CB28-C6FA816F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884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1B1C0A7-5DF9-0D71-A0BE-C068767A0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927F963-D4EE-B951-1471-FE9482B31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40365A-7E1B-D8D0-C444-DC1B1254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76DC7FB-0140-D099-7267-946AD5A0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25677E-6B69-19DD-BC52-26540EED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52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F3C3A6-78C1-1D5D-56A2-EFD9C1CE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805228-D98C-555F-0A41-3DD71FB5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D55BC2-0FCD-4A13-7610-8D84940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A6EC7CF-6815-E81F-71CB-F59063D4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8E3059C-BCA8-B1F9-9E54-E92C9DCB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799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9A0FF6-5398-8583-56D5-843D0800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7593176-8F48-A4D2-E80E-FCD7A57D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FF9BEC-687A-59F4-A2AB-F70FA914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FD75B2-22DC-A8FB-51E2-E1D465DB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8218F4-B070-8F7A-BEC6-A77AD232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11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505EA0-C71E-EF44-8101-F2566D5A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0809DC-E7AE-C8F4-A519-B4A0AD9B0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A36F8F1-1B0D-BCAE-1449-B0C982C5D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BD5D6B8-E354-2985-D85F-7994EE10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FE1602-276C-B26B-8987-9F5224C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652C0B-7FC8-BC44-AD18-C4435AFA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689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B3A2EC-DCF4-1111-74D6-6C16E70F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E9949A-1654-C6EA-9804-FBF56E11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2E6FDD1-9356-91A8-9A72-6854C408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1814DFD-3B7D-F157-515A-73A95729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4914B55-76C6-28EB-D672-58C6CD6C7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447D410-F44F-2E92-D673-4E2F984E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F62119E-DBC9-8928-3E08-F42763A2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62AA6D0-0935-819E-6F9B-0058C094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950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BF9548-9CF4-1408-F9EA-5C79B39C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74E4A65-4D35-E429-1E5D-0A17ED2F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CABDF8D-3CFF-BF4E-974C-2C8A06EC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1B4A92C-F210-B789-6285-5FFBABDB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483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54116B4-2FC9-804D-3699-48899353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221E53E-A690-5B16-17C6-3FE3448E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0E12A72-64A7-3D42-0FCA-426DAD6A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078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4E2AE6-3F48-8D90-EF68-26A6550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2B6F4C-985B-8A0F-3EEC-36EAF517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9A15EC7-4324-B685-7025-504F3899F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6C20035-3A8C-0A83-C84C-50398225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D58FCA-8FEF-979B-F915-E6705491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B446F1-9829-4132-30E3-1C8AD139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7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24DDA-D3AB-EDD9-3384-460BC2B9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8AF226C-04AD-0031-AAD8-53930DE64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D3812D2-015D-EC76-5228-6BE19CCF9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A696211-CB4E-3B2D-8BB0-D5CFA421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FADBAC-EE3E-9CE5-9A49-968E904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A95189E-533E-B50E-2722-803EDAA5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FF636A5-D86D-D107-A7D7-6C45026E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892E8A-7B3F-BC32-A94E-2FEC2A7E9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E18D6C-C053-8B01-4783-FDEE6462A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7FCAD-33E7-43A7-B0A3-9E3EE1BC66E3}" type="datetimeFigureOut">
              <a:rPr lang="cs-CZ" smtClean="0"/>
              <a:t>08.10.2024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87AB33-D485-C188-B44B-2DCF64AC0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DA39EEA-7B3A-246E-D1BF-E5D71CA1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544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PS" TargetMode="External"/><Relationship Id="rId2" Type="http://schemas.openxmlformats.org/officeDocument/2006/relationships/hyperlink" Target="https://www.z-agency.cz/cs/tipy-na-teambuilding/android-gps-aplikace-navig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gp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U_pY2sTwTA?feature=oembed" TargetMode="External"/><Relationship Id="rId6" Type="http://schemas.openxmlformats.org/officeDocument/2006/relationships/image" Target="../media/image7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227038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GPS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4EEEAF1-78F4-AAD0-635F-5751A9A35C48}"/>
              </a:ext>
            </a:extLst>
          </p:cNvPr>
          <p:cNvSpPr txBox="1"/>
          <p:nvPr/>
        </p:nvSpPr>
        <p:spPr>
          <a:xfrm>
            <a:off x="1882217" y="1592337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Global</a:t>
            </a:r>
            <a:r>
              <a:rPr lang="cs-CZ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 Positioning </a:t>
            </a:r>
            <a:r>
              <a:rPr lang="cs-CZ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System</a:t>
            </a:r>
            <a:endParaRPr lang="cs-CZ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5D8697-4829-4AE1-9C51-41374595BAEB}"/>
              </a:ext>
            </a:extLst>
          </p:cNvPr>
          <p:cNvSpPr txBox="1"/>
          <p:nvPr/>
        </p:nvSpPr>
        <p:spPr>
          <a:xfrm>
            <a:off x="1882217" y="6155654"/>
            <a:ext cx="842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Šimon Pavera a Ondřej Tesařík</a:t>
            </a:r>
            <a:endParaRPr lang="cs-CZ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C24CA87D-DAF0-4283-8199-A6295766F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3127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E1806E8-05B9-3B55-0129-08AAABAE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1" b="10056"/>
          <a:stretch/>
        </p:blipFill>
        <p:spPr>
          <a:xfrm>
            <a:off x="6184900" y="10"/>
            <a:ext cx="7366000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2097FB96-BAE8-8543-1912-7E32C1358E3D}"/>
              </a:ext>
            </a:extLst>
          </p:cNvPr>
          <p:cNvSpPr txBox="1"/>
          <p:nvPr/>
        </p:nvSpPr>
        <p:spPr>
          <a:xfrm>
            <a:off x="889000" y="1720840"/>
            <a:ext cx="420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Pojďme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závěrečný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kvíz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66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013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pic>
        <p:nvPicPr>
          <p:cNvPr id="5" name="Obrázek 4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24A6FABA-EDF5-CFA1-492C-AB72980E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 fontScale="90000"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kolika satelitů minimálně musí telefon zachytit signál aby byla poloha co nejpřesnější?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367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Kolik satelitů se přibližně nachází na oběžné dráze?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13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56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24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pic>
        <p:nvPicPr>
          <p:cNvPr id="8" name="Obrázek 7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8F055B45-8EC0-7AEB-5339-F05D1A06A3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 koho byl první satelitní navigační systém?</a:t>
            </a:r>
            <a:r>
              <a:rPr lang="cs-CZ" dirty="0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5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 13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56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24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F1F289FB-F81C-71B2-A7BD-19A6E3CCD68F}"/>
              </a:ext>
            </a:extLst>
          </p:cNvPr>
          <p:cNvSpPr txBox="1"/>
          <p:nvPr/>
        </p:nvSpPr>
        <p:spPr>
          <a:xfrm>
            <a:off x="6494229" y="2494280"/>
            <a:ext cx="421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dirty="0"/>
              <a:t>a) Japonské námořnictvo        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b) Americké námořnictvo </a:t>
            </a:r>
          </a:p>
          <a:p>
            <a:endParaRPr lang="cs-CZ" sz="2000" dirty="0"/>
          </a:p>
          <a:p>
            <a:endParaRPr lang="cs-CZ" sz="2000" dirty="0"/>
          </a:p>
          <a:p>
            <a:r>
              <a:rPr lang="cs-CZ" sz="2000" dirty="0"/>
              <a:t>c) Ruskou armádu </a:t>
            </a:r>
          </a:p>
          <a:p>
            <a:endParaRPr lang="cs-CZ" sz="2000" dirty="0"/>
          </a:p>
          <a:p>
            <a:r>
              <a:rPr lang="cs-CZ" sz="2000" dirty="0"/>
              <a:t> </a:t>
            </a:r>
          </a:p>
          <a:p>
            <a:r>
              <a:rPr lang="cs-CZ" sz="2000" dirty="0"/>
              <a:t>d) Československou armádu</a:t>
            </a:r>
          </a:p>
        </p:txBody>
      </p:sp>
      <p:pic>
        <p:nvPicPr>
          <p:cNvPr id="11" name="Obrázek 10" descr="Obsah obrázku Grafika, design&#10;&#10;Popis byl vytvořen automaticky">
            <a:extLst>
              <a:ext uri="{FF2B5EF4-FFF2-40B4-BE49-F238E27FC236}">
                <a16:creationId xmlns:a16="http://schemas.microsoft.com/office/drawing/2014/main" id="{ED773667-5713-1EBC-DC05-B2533B2DB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76" y="3024820"/>
            <a:ext cx="934212" cy="934212"/>
          </a:xfrm>
          <a:prstGeom prst="rect">
            <a:avLst/>
          </a:prstGeom>
        </p:spPr>
      </p:pic>
      <p:pic>
        <p:nvPicPr>
          <p:cNvPr id="13" name="Obrázek 12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71161C0-2DB9-84C2-3F10-59A156DB0E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7033" y="0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C28458FA-7BC1-50F4-2B29-502F1C1F1C23}"/>
              </a:ext>
            </a:extLst>
          </p:cNvPr>
          <p:cNvSpPr txBox="1"/>
          <p:nvPr/>
        </p:nvSpPr>
        <p:spPr>
          <a:xfrm>
            <a:off x="655782" y="514275"/>
            <a:ext cx="8183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Zdroje:</a:t>
            </a:r>
          </a:p>
          <a:p>
            <a:endParaRPr lang="cs-CZ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5AAF24F0-CE85-F551-5C8C-9CE62928CA75}"/>
              </a:ext>
            </a:extLst>
          </p:cNvPr>
          <p:cNvSpPr txBox="1"/>
          <p:nvPr/>
        </p:nvSpPr>
        <p:spPr>
          <a:xfrm>
            <a:off x="738909" y="1616364"/>
            <a:ext cx="10797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>
                <a:hlinkClick r:id="rId2"/>
              </a:rPr>
              <a:t>https://www.z-agency.cz/cs/tipy-na-teambuilding/android-gps-aplikace-navigace</a:t>
            </a:r>
            <a:endParaRPr lang="cs-CZ" sz="1800" dirty="0"/>
          </a:p>
          <a:p>
            <a:endParaRPr lang="cs-CZ" sz="1800" dirty="0"/>
          </a:p>
          <a:p>
            <a:r>
              <a:rPr lang="cs-CZ" dirty="0">
                <a:hlinkClick r:id="rId3"/>
              </a:rPr>
              <a:t>https://cs.wikipedia.org/wiki/GPS</a:t>
            </a:r>
            <a:endParaRPr lang="cs-CZ" dirty="0"/>
          </a:p>
          <a:p>
            <a:endParaRPr lang="cs-CZ" sz="1800" dirty="0"/>
          </a:p>
          <a:p>
            <a:r>
              <a:rPr lang="cs-CZ" dirty="0">
                <a:hlinkClick r:id="rId4"/>
              </a:rPr>
              <a:t>https://chatgpt.com/</a:t>
            </a: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sz="1800" dirty="0"/>
          </a:p>
          <a:p>
            <a:endParaRPr lang="cs-CZ" sz="1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29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75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425000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24083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" r="11136" b="-1"/>
          <a:stretch/>
        </p:blipFill>
        <p:spPr>
          <a:xfrm>
            <a:off x="6793751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AB0BEE4-833E-3F0B-F8C6-241557661073}"/>
              </a:ext>
            </a:extLst>
          </p:cNvPr>
          <p:cNvSpPr txBox="1"/>
          <p:nvPr/>
        </p:nvSpPr>
        <p:spPr>
          <a:xfrm>
            <a:off x="752475" y="1318012"/>
            <a:ext cx="57245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1960: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satelitní navigační systém byl pro americké námořnictvo</a:t>
            </a:r>
            <a:r>
              <a:rPr lang="en-US" sz="2400" b="1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b="1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1978: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Vypuštěn první testovací satelit, základ budoucího systému GPS</a:t>
            </a:r>
            <a:r>
              <a:rPr lang="en-US" sz="240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1991: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vojenské použití GPS ve válce v Zálivu</a:t>
            </a:r>
            <a:r>
              <a:rPr lang="en-US" sz="240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 dirty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2010: 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Zavedení modernizovaných satelitů s vyšší přesností</a:t>
            </a:r>
          </a:p>
          <a:p>
            <a:pPr algn="l" rtl="0" fontAlgn="base"/>
            <a:r>
              <a:rPr lang="en-US" sz="2400" b="1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Teď: </a:t>
            </a:r>
            <a:r>
              <a:rPr lang="cs-CZ" sz="2400" i="0" u="none" strike="noStrike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Nová generace satelitů se zaměřením na vyšší přesnost, spolehlivost</a:t>
            </a:r>
            <a:endParaRPr lang="en-US" sz="2400" i="0" dirty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cs-CZ" dirty="0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C70100A-3EBB-B317-BEDC-DE18711EAA17}"/>
              </a:ext>
            </a:extLst>
          </p:cNvPr>
          <p:cNvSpPr txBox="1"/>
          <p:nvPr/>
        </p:nvSpPr>
        <p:spPr>
          <a:xfrm>
            <a:off x="-1200150" y="149950"/>
            <a:ext cx="9629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6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Historie</a:t>
            </a:r>
            <a:endParaRPr lang="cs-CZ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41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přeprava, satelit, kosmická loď, prostor&#10;&#10;Popis byl vytvořen automaticky">
            <a:extLst>
              <a:ext uri="{FF2B5EF4-FFF2-40B4-BE49-F238E27FC236}">
                <a16:creationId xmlns:a16="http://schemas.microsoft.com/office/drawing/2014/main" id="{BFEBECA9-B051-AAA0-9537-A73216CEC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2" r="1" b="24657"/>
          <a:stretch/>
        </p:blipFill>
        <p:spPr>
          <a:xfrm>
            <a:off x="-768485" y="10"/>
            <a:ext cx="6687568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544EF86B-082E-381D-2DA6-4751BB3D4A6E}"/>
              </a:ext>
            </a:extLst>
          </p:cNvPr>
          <p:cNvSpPr txBox="1"/>
          <p:nvPr/>
        </p:nvSpPr>
        <p:spPr>
          <a:xfrm>
            <a:off x="6272919" y="1559669"/>
            <a:ext cx="52723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Přijímání signálu ze satelitů do mobilního telefonu probíhá pomocí technologie </a:t>
            </a:r>
            <a:r>
              <a:rPr lang="cs-CZ" sz="2400" b="1" dirty="0"/>
              <a:t>GNSS</a:t>
            </a:r>
            <a:r>
              <a:rPr lang="cs-CZ" sz="2400" dirty="0"/>
              <a:t> (</a:t>
            </a:r>
            <a:r>
              <a:rPr lang="cs-CZ" sz="2400" dirty="0" err="1"/>
              <a:t>Global</a:t>
            </a:r>
            <a:r>
              <a:rPr lang="cs-CZ" sz="2400" dirty="0"/>
              <a:t> </a:t>
            </a:r>
            <a:r>
              <a:rPr lang="cs-CZ" sz="2400" dirty="0" err="1"/>
              <a:t>Navigation</a:t>
            </a:r>
            <a:r>
              <a:rPr lang="cs-CZ" sz="2400" dirty="0"/>
              <a:t> </a:t>
            </a:r>
            <a:r>
              <a:rPr lang="cs-CZ" sz="2400" dirty="0" err="1"/>
              <a:t>Satellite</a:t>
            </a:r>
            <a:r>
              <a:rPr lang="cs-CZ" sz="2400" dirty="0"/>
              <a:t> </a:t>
            </a:r>
            <a:r>
              <a:rPr lang="cs-CZ" sz="2400" dirty="0" err="1"/>
              <a:t>System</a:t>
            </a:r>
            <a:r>
              <a:rPr lang="cs-CZ" sz="2400" dirty="0"/>
              <a:t>)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546D78E-A5DC-8F11-B243-F885A16961E2}"/>
              </a:ext>
            </a:extLst>
          </p:cNvPr>
          <p:cNvSpPr txBox="1"/>
          <p:nvPr/>
        </p:nvSpPr>
        <p:spPr>
          <a:xfrm>
            <a:off x="6214552" y="3513688"/>
            <a:ext cx="3638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Ta zahrnuje různé globální satelitní navigační systémy jako: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4CECD528-FBC1-10C7-1D60-BA7EA341A50C}"/>
              </a:ext>
            </a:extLst>
          </p:cNvPr>
          <p:cNvSpPr txBox="1"/>
          <p:nvPr/>
        </p:nvSpPr>
        <p:spPr>
          <a:xfrm>
            <a:off x="8081038" y="4313546"/>
            <a:ext cx="4134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/>
              <a:t>USA</a:t>
            </a:r>
            <a:r>
              <a:rPr lang="cs-CZ" sz="2400" dirty="0"/>
              <a:t> - GPS</a:t>
            </a:r>
          </a:p>
          <a:p>
            <a:r>
              <a:rPr lang="cs-CZ" sz="2400" b="1" dirty="0"/>
              <a:t>Rusko</a:t>
            </a:r>
            <a:r>
              <a:rPr lang="cs-CZ" sz="2400" dirty="0"/>
              <a:t> – GLONASS</a:t>
            </a:r>
          </a:p>
          <a:p>
            <a:r>
              <a:rPr lang="cs-CZ" sz="2400" b="1" dirty="0"/>
              <a:t>Evropská Unie </a:t>
            </a:r>
            <a:r>
              <a:rPr lang="cs-CZ" sz="2400" dirty="0"/>
              <a:t>– Galileo</a:t>
            </a:r>
          </a:p>
          <a:p>
            <a:r>
              <a:rPr lang="cs-CZ" sz="2400" b="1" dirty="0"/>
              <a:t>Čína</a:t>
            </a:r>
            <a:r>
              <a:rPr lang="cs-CZ" sz="2400" dirty="0"/>
              <a:t> - </a:t>
            </a:r>
            <a:r>
              <a:rPr lang="cs-CZ" sz="2400" dirty="0" err="1"/>
              <a:t>BeiDou</a:t>
            </a:r>
            <a:endParaRPr lang="cs-CZ" sz="2400" dirty="0"/>
          </a:p>
        </p:txBody>
      </p:sp>
      <p:sp>
        <p:nvSpPr>
          <p:cNvPr id="19" name="TextovéPole 18">
            <a:extLst>
              <a:ext uri="{FF2B5EF4-FFF2-40B4-BE49-F238E27FC236}">
                <a16:creationId xmlns:a16="http://schemas.microsoft.com/office/drawing/2014/main" id="{6F30F611-28DC-2CA4-53FB-A79952FD3172}"/>
              </a:ext>
            </a:extLst>
          </p:cNvPr>
          <p:cNvSpPr txBox="1"/>
          <p:nvPr/>
        </p:nvSpPr>
        <p:spPr>
          <a:xfrm>
            <a:off x="6687568" y="44440"/>
            <a:ext cx="6478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3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Kroky</a:t>
            </a:r>
            <a:r>
              <a:rPr lang="cs-CZ" sz="3600" b="1" i="0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cs-CZ" sz="36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fungování GPS</a:t>
            </a:r>
            <a:endParaRPr lang="cs-CZ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0A4537FF-B5E5-AA1F-E380-28ED1569EC4F}"/>
              </a:ext>
            </a:extLst>
          </p:cNvPr>
          <p:cNvSpPr txBox="1"/>
          <p:nvPr/>
        </p:nvSpPr>
        <p:spPr>
          <a:xfrm>
            <a:off x="6272919" y="713645"/>
            <a:ext cx="71595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1.Přijímání signálu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14966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mapa, kruh, diagram, klipart&#10;&#10;Popis byl vytvořen automaticky">
            <a:extLst>
              <a:ext uri="{FF2B5EF4-FFF2-40B4-BE49-F238E27FC236}">
                <a16:creationId xmlns:a16="http://schemas.microsoft.com/office/drawing/2014/main" id="{143C0155-7D95-B42D-DEA7-C74BE089F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70" y="1031280"/>
            <a:ext cx="3109789" cy="3109789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24987057-D502-1B73-62B2-0EB59CA989EF}"/>
              </a:ext>
            </a:extLst>
          </p:cNvPr>
          <p:cNvSpPr txBox="1"/>
          <p:nvPr/>
        </p:nvSpPr>
        <p:spPr>
          <a:xfrm>
            <a:off x="7283770" y="4433084"/>
            <a:ext cx="43969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Na základě vzdáleností od nejméně tří satelitů a známých poloh satelitů je určena poloha přijímače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  <a:endParaRPr lang="cs-CZ" sz="2400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B934AEBB-CD22-38F0-C43A-B82DA38B8A90}"/>
              </a:ext>
            </a:extLst>
          </p:cNvPr>
          <p:cNvSpPr txBox="1"/>
          <p:nvPr/>
        </p:nvSpPr>
        <p:spPr>
          <a:xfrm>
            <a:off x="1191568" y="266243"/>
            <a:ext cx="118482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2. Výpočet vzdálenosti</a:t>
            </a:r>
            <a:r>
              <a:rPr lang="cs-CZ" sz="2400" dirty="0"/>
              <a:t>                                                                    </a:t>
            </a:r>
            <a:r>
              <a:rPr lang="cs-CZ" sz="2400" b="1" dirty="0">
                <a:solidFill>
                  <a:srgbClr val="000000"/>
                </a:solidFill>
                <a:latin typeface="Corbel" panose="020B0503020204020204" pitchFamily="34" charset="0"/>
              </a:rPr>
              <a:t>3</a:t>
            </a:r>
            <a:r>
              <a:rPr lang="cs-CZ" sz="2400" b="1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.Trilaterace</a:t>
            </a:r>
            <a:endParaRPr lang="cs-CZ" sz="2400" dirty="0"/>
          </a:p>
          <a:p>
            <a:endParaRPr lang="cs-CZ" sz="2400" dirty="0"/>
          </a:p>
        </p:txBody>
      </p: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3420B544-0ADE-E0D3-085F-D4F5827E3441}"/>
              </a:ext>
            </a:extLst>
          </p:cNvPr>
          <p:cNvSpPr txBox="1"/>
          <p:nvPr/>
        </p:nvSpPr>
        <p:spPr>
          <a:xfrm>
            <a:off x="948916" y="4565233"/>
            <a:ext cx="42607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i="0" u="none" strike="noStrike" dirty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Přijímač vypočítá vzdálenost ke každému satelitu na základě času, který signálu trvalo dorazit.</a:t>
            </a:r>
          </a:p>
          <a:p>
            <a:endParaRPr lang="cs-CZ" dirty="0"/>
          </a:p>
        </p:txBody>
      </p:sp>
      <p:pic>
        <p:nvPicPr>
          <p:cNvPr id="25" name="Obrázek 24" descr="Obsah obrázku satelit, přeprava, prostor, Vesmír&#10;&#10;Popis byl vytvořen automaticky">
            <a:extLst>
              <a:ext uri="{FF2B5EF4-FFF2-40B4-BE49-F238E27FC236}">
                <a16:creationId xmlns:a16="http://schemas.microsoft.com/office/drawing/2014/main" id="{9E4DB2C1-3638-DDB5-36CE-D17475629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" y="827749"/>
            <a:ext cx="4722957" cy="35168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406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Rectangle 34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Zástupný obsah 3" descr="Obsah obrázku satelit, přeprava, prostor, Vesmír&#10;&#10;Popis byl vytvořen automaticky">
            <a:extLst>
              <a:ext uri="{FF2B5EF4-FFF2-40B4-BE49-F238E27FC236}">
                <a16:creationId xmlns:a16="http://schemas.microsoft.com/office/drawing/2014/main" id="{0DD67915-1C7F-C7E2-7820-58090A400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15" b="14397"/>
          <a:stretch/>
        </p:blipFill>
        <p:spPr>
          <a:xfrm>
            <a:off x="20" y="10"/>
            <a:ext cx="12191980" cy="6866290"/>
          </a:xfrm>
          <a:prstGeom prst="rect">
            <a:avLst/>
          </a:prstGeom>
        </p:spPr>
      </p:pic>
      <p:pic>
        <p:nvPicPr>
          <p:cNvPr id="5" name="Online médium 4" title="How Does GPS Work?">
            <a:hlinkClick r:id="" action="ppaction://media"/>
            <a:extLst>
              <a:ext uri="{FF2B5EF4-FFF2-40B4-BE49-F238E27FC236}">
                <a16:creationId xmlns:a16="http://schemas.microsoft.com/office/drawing/2014/main" id="{CEF33901-61FE-9964-8C48-EEBC4246B4B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342606" y="1407971"/>
            <a:ext cx="7154069" cy="404205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681E6D01-F118-6268-804A-5D0C8E733AA1}"/>
              </a:ext>
            </a:extLst>
          </p:cNvPr>
          <p:cNvSpPr txBox="1"/>
          <p:nvPr/>
        </p:nvSpPr>
        <p:spPr>
          <a:xfrm>
            <a:off x="738158" y="2644170"/>
            <a:ext cx="3085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5 minutové video, kde to probírají trošku více do hloubky :D</a:t>
            </a:r>
          </a:p>
        </p:txBody>
      </p:sp>
    </p:spTree>
    <p:extLst>
      <p:ext uri="{BB962C8B-B14F-4D97-AF65-F5344CB8AC3E}">
        <p14:creationId xmlns:p14="http://schemas.microsoft.com/office/powerpoint/2010/main" val="323365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E50B66AB-C1A5-4D88-BB86-40DDB44B1BC6}"/>
              </a:ext>
            </a:extLst>
          </p:cNvPr>
          <p:cNvSpPr txBox="1"/>
          <p:nvPr/>
        </p:nvSpPr>
        <p:spPr>
          <a:xfrm>
            <a:off x="988289" y="323273"/>
            <a:ext cx="12182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Aplikace které využívají GPS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108B0C2-1D94-E94E-CDF8-771C8A3BCE41}"/>
              </a:ext>
            </a:extLst>
          </p:cNvPr>
          <p:cNvGrpSpPr/>
          <p:nvPr/>
        </p:nvGrpSpPr>
        <p:grpSpPr>
          <a:xfrm>
            <a:off x="5419577" y="3441085"/>
            <a:ext cx="3750650" cy="2234866"/>
            <a:chOff x="3596236" y="3849407"/>
            <a:chExt cx="3750650" cy="2234866"/>
          </a:xfrm>
        </p:grpSpPr>
        <p:pic>
          <p:nvPicPr>
            <p:cNvPr id="6" name="Obrázek 5" descr="Obsah obrázku Barevnost, Grafika, kruh, kreativita&#10;&#10;Popis byl vytvořen automaticky">
              <a:extLst>
                <a:ext uri="{FF2B5EF4-FFF2-40B4-BE49-F238E27FC236}">
                  <a16:creationId xmlns:a16="http://schemas.microsoft.com/office/drawing/2014/main" id="{7D065B4E-8D47-DF9D-5EB2-6370A162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36" y="3849407"/>
              <a:ext cx="1553606" cy="2234866"/>
            </a:xfrm>
            <a:prstGeom prst="rect">
              <a:avLst/>
            </a:prstGeom>
          </p:spPr>
        </p:pic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71F3C8E8-BE47-1B8F-539D-492C77BF1E2D}"/>
                </a:ext>
              </a:extLst>
            </p:cNvPr>
            <p:cNvSpPr txBox="1"/>
            <p:nvPr/>
          </p:nvSpPr>
          <p:spPr>
            <a:xfrm>
              <a:off x="5149842" y="4736007"/>
              <a:ext cx="2197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>
                  <a:latin typeface="Aptos SemiBold" panose="020B0004020202020204" pitchFamily="34" charset="0"/>
                </a:rPr>
                <a:t>Google </a:t>
              </a:r>
              <a:r>
                <a:rPr lang="cs-CZ" sz="2400" dirty="0" err="1">
                  <a:latin typeface="Aptos SemiBold" panose="020B0004020202020204" pitchFamily="34" charset="0"/>
                </a:rPr>
                <a:t>maps</a:t>
              </a:r>
              <a:endParaRPr lang="cs-CZ" sz="2400" dirty="0">
                <a:latin typeface="Aptos SemiBold" panose="020B0004020202020204" pitchFamily="34" charset="0"/>
              </a:endParaRPr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9FDF09D-54E3-2B0E-018C-90C9BC7A24E9}"/>
              </a:ext>
            </a:extLst>
          </p:cNvPr>
          <p:cNvGrpSpPr/>
          <p:nvPr/>
        </p:nvGrpSpPr>
        <p:grpSpPr>
          <a:xfrm>
            <a:off x="1333916" y="1470228"/>
            <a:ext cx="4607328" cy="1996072"/>
            <a:chOff x="165491" y="1596135"/>
            <a:chExt cx="4607328" cy="1996072"/>
          </a:xfrm>
        </p:grpSpPr>
        <p:pic>
          <p:nvPicPr>
            <p:cNvPr id="10" name="Obrázek 9" descr="Obsah obrázku kruh, Barevnost, Grafika, kompaktní disk&#10;&#10;Popis byl vytvořen automaticky">
              <a:extLst>
                <a:ext uri="{FF2B5EF4-FFF2-40B4-BE49-F238E27FC236}">
                  <a16:creationId xmlns:a16="http://schemas.microsoft.com/office/drawing/2014/main" id="{B6DBFBFC-B727-D59D-CEE3-01C4705FF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91" y="1596135"/>
              <a:ext cx="1994411" cy="1996072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6AE7B6D3-BB3C-C240-453C-9FC3E35E66CA}"/>
                </a:ext>
              </a:extLst>
            </p:cNvPr>
            <p:cNvSpPr txBox="1"/>
            <p:nvPr/>
          </p:nvSpPr>
          <p:spPr>
            <a:xfrm>
              <a:off x="1984411" y="2178672"/>
              <a:ext cx="2788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 err="1">
                  <a:latin typeface="Aptos SemiBold" panose="020B0004020202020204" pitchFamily="34" charset="0"/>
                </a:rPr>
                <a:t>Find</a:t>
              </a:r>
              <a:r>
                <a:rPr lang="cs-CZ" sz="2400" dirty="0">
                  <a:latin typeface="Aptos SemiBold" panose="020B0004020202020204" pitchFamily="34" charset="0"/>
                </a:rPr>
                <a:t> my (najdi můj iPhone)</a:t>
              </a:r>
            </a:p>
          </p:txBody>
        </p:sp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9D7E94D-EE5D-A9E1-7CE1-506AAED1D0FC}"/>
              </a:ext>
            </a:extLst>
          </p:cNvPr>
          <p:cNvGrpSpPr/>
          <p:nvPr/>
        </p:nvGrpSpPr>
        <p:grpSpPr>
          <a:xfrm>
            <a:off x="8554421" y="1536401"/>
            <a:ext cx="3237952" cy="1896511"/>
            <a:chOff x="7938048" y="2169852"/>
            <a:chExt cx="3237952" cy="1896511"/>
          </a:xfrm>
        </p:grpSpPr>
        <p:pic>
          <p:nvPicPr>
            <p:cNvPr id="8" name="Obrázek 7" descr="Obsah obrázku Grafika, logo, Písmo, symbol&#10;&#10;Popis byl vytvořen automaticky">
              <a:extLst>
                <a:ext uri="{FF2B5EF4-FFF2-40B4-BE49-F238E27FC236}">
                  <a16:creationId xmlns:a16="http://schemas.microsoft.com/office/drawing/2014/main" id="{1028CD12-291B-BC95-FD21-AE60003D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048" y="2169852"/>
              <a:ext cx="1896511" cy="1896511"/>
            </a:xfrm>
            <a:prstGeom prst="rect">
              <a:avLst/>
            </a:prstGeom>
          </p:spPr>
        </p:pic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DBA36F51-FE08-195D-018A-0E5BD7B7680B}"/>
                </a:ext>
              </a:extLst>
            </p:cNvPr>
            <p:cNvSpPr txBox="1"/>
            <p:nvPr/>
          </p:nvSpPr>
          <p:spPr>
            <a:xfrm>
              <a:off x="9834559" y="2870883"/>
              <a:ext cx="1341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dirty="0">
                  <a:latin typeface="Aptos SemiBold" panose="020B0004020202020204" pitchFamily="34" charset="0"/>
                </a:rPr>
                <a:t>Mapy.cz</a:t>
              </a:r>
            </a:p>
          </p:txBody>
        </p:sp>
      </p:grp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F6B35E65-D3E0-01AE-F301-EE73BD1153A1}"/>
              </a:ext>
            </a:extLst>
          </p:cNvPr>
          <p:cNvGrpSpPr/>
          <p:nvPr/>
        </p:nvGrpSpPr>
        <p:grpSpPr>
          <a:xfrm>
            <a:off x="794325" y="4270604"/>
            <a:ext cx="12203817" cy="1782867"/>
            <a:chOff x="147651" y="3651073"/>
            <a:chExt cx="12203817" cy="1782867"/>
          </a:xfrm>
        </p:grpSpPr>
        <p:sp>
          <p:nvSpPr>
            <p:cNvPr id="2" name="TextovéPole 1">
              <a:extLst>
                <a:ext uri="{FF2B5EF4-FFF2-40B4-BE49-F238E27FC236}">
                  <a16:creationId xmlns:a16="http://schemas.microsoft.com/office/drawing/2014/main" id="{61FEADA6-79A1-942A-7598-C237B661A5D9}"/>
                </a:ext>
              </a:extLst>
            </p:cNvPr>
            <p:cNvSpPr txBox="1"/>
            <p:nvPr/>
          </p:nvSpPr>
          <p:spPr>
            <a:xfrm>
              <a:off x="147651" y="4233611"/>
              <a:ext cx="6049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1. Navigace v dopravě</a:t>
              </a:r>
              <a:r>
                <a:rPr lang="en-US" sz="1800" b="0" i="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2. Zemědělství </a:t>
              </a:r>
              <a:r>
                <a:rPr lang="en-US" sz="1800" b="0" i="0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 dirty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3. Záchranné a bezpečnostní operace</a:t>
              </a:r>
              <a:endPara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endParaRPr lang="cs-CZ" dirty="0"/>
            </a:p>
          </p:txBody>
        </p:sp>
        <p:sp>
          <p:nvSpPr>
            <p:cNvPr id="3" name="TextovéPole 2">
              <a:extLst>
                <a:ext uri="{FF2B5EF4-FFF2-40B4-BE49-F238E27FC236}">
                  <a16:creationId xmlns:a16="http://schemas.microsoft.com/office/drawing/2014/main" id="{EEFBAC6E-BCD0-CE58-8AFB-7F269DC5E59A}"/>
                </a:ext>
              </a:extLst>
            </p:cNvPr>
            <p:cNvSpPr txBox="1"/>
            <p:nvPr/>
          </p:nvSpPr>
          <p:spPr>
            <a:xfrm>
              <a:off x="168703" y="3651073"/>
              <a:ext cx="12182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3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Využití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8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 descr="Obsah obrázku přeprava, satelit, kosmická loď, Vesmírná stanice&#10;&#10;Popis byl vytvořen automaticky">
            <a:extLst>
              <a:ext uri="{FF2B5EF4-FFF2-40B4-BE49-F238E27FC236}">
                <a16:creationId xmlns:a16="http://schemas.microsoft.com/office/drawing/2014/main" id="{4FFEC413-1745-B3C2-D23F-029EB2A55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8" r="-1" b="14145"/>
          <a:stretch/>
        </p:blipFill>
        <p:spPr>
          <a:xfrm>
            <a:off x="5676046" y="0"/>
            <a:ext cx="6512906" cy="4031069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B138C05B-ED98-F4D5-98EF-3C8989A14FA1}"/>
              </a:ext>
            </a:extLst>
          </p:cNvPr>
          <p:cNvSpPr txBox="1"/>
          <p:nvPr/>
        </p:nvSpPr>
        <p:spPr>
          <a:xfrm>
            <a:off x="725713" y="4753942"/>
            <a:ext cx="8824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dirty="0"/>
              <a:t>Zjednodušeně lze říci, že mobilní telefon kombinuje data ze satelitů GPS, mobilních sítí a Wi-Fi sítí, aby určil svou přesnou polohu.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875AA021-A8B8-A5C7-4DA8-E72C3E3C7EEB}"/>
              </a:ext>
            </a:extLst>
          </p:cNvPr>
          <p:cNvSpPr txBox="1"/>
          <p:nvPr/>
        </p:nvSpPr>
        <p:spPr>
          <a:xfrm>
            <a:off x="1364823" y="261257"/>
            <a:ext cx="294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Shrnutí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730CB80-FF40-65EC-21A3-DC98E30EF56E}"/>
              </a:ext>
            </a:extLst>
          </p:cNvPr>
          <p:cNvSpPr txBox="1"/>
          <p:nvPr/>
        </p:nvSpPr>
        <p:spPr>
          <a:xfrm>
            <a:off x="725713" y="2230601"/>
            <a:ext cx="4689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/>
              <a:t>Aby mohl telefon určit svou přesnou polohu, musí zachytit signály alespoň ze 3 různých satelitů.</a:t>
            </a:r>
          </a:p>
        </p:txBody>
      </p:sp>
    </p:spTree>
    <p:extLst>
      <p:ext uri="{BB962C8B-B14F-4D97-AF65-F5344CB8AC3E}">
        <p14:creationId xmlns:p14="http://schemas.microsoft.com/office/powerpoint/2010/main" val="28013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390</Words>
  <Application>Microsoft Office PowerPoint</Application>
  <PresentationFormat>Širokoúhlá obrazovka</PresentationFormat>
  <Paragraphs>118</Paragraphs>
  <Slides>15</Slides>
  <Notes>7</Notes>
  <HiddenSlides>0</HiddenSlides>
  <MMClips>1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16" baseType="lpstr"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 kolika satelitů minimálně musí telefon zachytit signál aby byla poloha co nejpřesnější? </vt:lpstr>
      <vt:lpstr>Kolik satelitů se přibližně nachází na oběžné dráze? </vt:lpstr>
      <vt:lpstr>Pro koho byl první satelitní navigační systém? 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Šimon Pavera</dc:creator>
  <cp:lastModifiedBy>Šimon Pavera</cp:lastModifiedBy>
  <cp:revision>10</cp:revision>
  <dcterms:created xsi:type="dcterms:W3CDTF">2024-09-25T16:14:40Z</dcterms:created>
  <dcterms:modified xsi:type="dcterms:W3CDTF">2024-10-09T06:16:05Z</dcterms:modified>
</cp:coreProperties>
</file>